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302" r:id="rId4"/>
    <p:sldId id="303" r:id="rId5"/>
    <p:sldId id="260" r:id="rId6"/>
    <p:sldId id="304" r:id="rId7"/>
    <p:sldId id="275" r:id="rId8"/>
    <p:sldId id="299" r:id="rId9"/>
    <p:sldId id="269" r:id="rId10"/>
    <p:sldId id="272" r:id="rId11"/>
    <p:sldId id="270" r:id="rId12"/>
    <p:sldId id="298" r:id="rId13"/>
    <p:sldId id="305" r:id="rId14"/>
    <p:sldId id="280" r:id="rId15"/>
    <p:sldId id="278" r:id="rId16"/>
    <p:sldId id="283" r:id="rId17"/>
    <p:sldId id="282" r:id="rId18"/>
    <p:sldId id="284" r:id="rId19"/>
    <p:sldId id="277" r:id="rId20"/>
    <p:sldId id="276" r:id="rId21"/>
    <p:sldId id="279" r:id="rId22"/>
    <p:sldId id="285" r:id="rId23"/>
    <p:sldId id="289" r:id="rId24"/>
    <p:sldId id="293" r:id="rId25"/>
    <p:sldId id="294" r:id="rId26"/>
    <p:sldId id="286" r:id="rId27"/>
    <p:sldId id="296" r:id="rId28"/>
    <p:sldId id="301" r:id="rId29"/>
    <p:sldId id="297" r:id="rId30"/>
    <p:sldId id="300" r:id="rId31"/>
    <p:sldId id="290" r:id="rId32"/>
    <p:sldId id="295" r:id="rId33"/>
    <p:sldId id="292" r:id="rId34"/>
    <p:sldId id="291"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57" autoAdjust="0"/>
  </p:normalViewPr>
  <p:slideViewPr>
    <p:cSldViewPr snapToGrid="0">
      <p:cViewPr varScale="1">
        <p:scale>
          <a:sx n="86" d="100"/>
          <a:sy n="86" d="100"/>
        </p:scale>
        <p:origin x="562"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62118169-00C8-7541-96B2-1A026A716702}" type="presOf" srcId="{87B1CE10-A75C-CF40-A86B-60D4412BA895}" destId="{2570F6EC-39D8-914E-93FD-01D36A19583B}"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27131"/>
          <a:ext cx="1194477" cy="12930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62116"/>
        <a:ext cx="1124507" cy="1223075"/>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27131"/>
          <a:ext cx="1194477" cy="1293045"/>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62116"/>
        <a:ext cx="1124507" cy="1223075"/>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27131"/>
          <a:ext cx="1194477" cy="1293045"/>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62116"/>
        <a:ext cx="1124507" cy="1223075"/>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27131"/>
          <a:ext cx="1194477" cy="1293045"/>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62116"/>
        <a:ext cx="1124507" cy="1223075"/>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27131"/>
          <a:ext cx="1194477" cy="1293045"/>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62116"/>
        <a:ext cx="1124507" cy="1223075"/>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27131"/>
          <a:ext cx="1194477" cy="1293045"/>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62116"/>
        <a:ext cx="1124507" cy="1223075"/>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27131"/>
          <a:ext cx="1194477" cy="1293045"/>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62116"/>
        <a:ext cx="1124507" cy="1223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073391" y="293147"/>
            <a:ext cx="3759807" cy="1547813"/>
          </a:xfrm>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76255" y="1944490"/>
            <a:ext cx="3756943" cy="722312"/>
          </a:xfrm>
        </p:spPr>
        <p:txBody>
          <a:bodyPr/>
          <a:lstStyle/>
          <a:p>
            <a:pPr algn="ctr"/>
            <a:r>
              <a:rPr lang="en-US" noProof="1"/>
              <a:t>A look into what what generates success on Spotify</a:t>
            </a:r>
          </a:p>
        </p:txBody>
      </p: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7" name="Subtitle 4">
            <a:extLst>
              <a:ext uri="{FF2B5EF4-FFF2-40B4-BE49-F238E27FC236}">
                <a16:creationId xmlns:a16="http://schemas.microsoft.com/office/drawing/2014/main" id="{45F6C168-5305-4E9C-B24A-C2B8B6B62340}"/>
              </a:ext>
            </a:extLst>
          </p:cNvPr>
          <p:cNvSpPr txBox="1">
            <a:spLocks/>
          </p:cNvSpPr>
          <p:nvPr/>
        </p:nvSpPr>
        <p:spPr>
          <a:xfrm>
            <a:off x="8076255" y="2770332"/>
            <a:ext cx="3756943" cy="94053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noProof="1"/>
              <a:t>Group Members:</a:t>
            </a:r>
          </a:p>
          <a:p>
            <a:pPr algn="ctr"/>
            <a:r>
              <a:rPr lang="en-US" sz="1400" noProof="1"/>
              <a:t>Atul Nulkar, Keith Horbin, Jasmine Orr, Justin McSpadden, Stone Powell</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97654"/>
            <a:ext cx="0" cy="697308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better (lower)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908650D0-F56C-4903-BE4F-48FEE3C1299A}"/>
              </a:ext>
            </a:extLst>
          </p:cNvPr>
          <p:cNvPicPr>
            <a:picLocks noChangeAspect="1"/>
          </p:cNvPicPr>
          <p:nvPr/>
        </p:nvPicPr>
        <p:blipFill>
          <a:blip r:embed="rId2"/>
          <a:stretch>
            <a:fillRect/>
          </a:stretch>
        </p:blipFill>
        <p:spPr>
          <a:xfrm>
            <a:off x="3017796" y="226946"/>
            <a:ext cx="6152967" cy="6404108"/>
          </a:xfrm>
          <a:prstGeom prst="rect">
            <a:avLst/>
          </a:prstGeom>
        </p:spPr>
      </p:pic>
      <p:sp>
        <p:nvSpPr>
          <p:cNvPr id="7" name="Content Placeholder 5">
            <a:extLst>
              <a:ext uri="{FF2B5EF4-FFF2-40B4-BE49-F238E27FC236}">
                <a16:creationId xmlns:a16="http://schemas.microsoft.com/office/drawing/2014/main" id="{C6EE3DC0-55AB-4C7C-87A0-F3422DA49A09}"/>
              </a:ext>
            </a:extLst>
          </p:cNvPr>
          <p:cNvSpPr txBox="1">
            <a:spLocks/>
          </p:cNvSpPr>
          <p:nvPr/>
        </p:nvSpPr>
        <p:spPr>
          <a:xfrm>
            <a:off x="329842" y="43814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Duration has no impact on track position in this study</a:t>
            </a:r>
          </a:p>
          <a:p>
            <a:r>
              <a:rPr lang="en-US" noProof="1"/>
              <a:t>Worth noting that despite the surge in streaming as the means to access music, music still generally follows the formula for radio friendly. </a:t>
            </a:r>
          </a:p>
        </p:txBody>
      </p:sp>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CD339196-CAC8-479C-8B83-A897D7172C88}"/>
              </a:ext>
            </a:extLst>
          </p:cNvPr>
          <p:cNvPicPr>
            <a:picLocks noChangeAspect="1"/>
          </p:cNvPicPr>
          <p:nvPr/>
        </p:nvPicPr>
        <p:blipFill>
          <a:blip r:embed="rId2"/>
          <a:stretch>
            <a:fillRect/>
          </a:stretch>
        </p:blipFill>
        <p:spPr>
          <a:xfrm>
            <a:off x="2959194" y="270975"/>
            <a:ext cx="6270171" cy="6316050"/>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FFE03FC9-D599-4319-9E2B-9267103FD5CC}"/>
              </a:ext>
            </a:extLst>
          </p:cNvPr>
          <p:cNvPicPr>
            <a:picLocks noChangeAspect="1"/>
          </p:cNvPicPr>
          <p:nvPr/>
        </p:nvPicPr>
        <p:blipFill>
          <a:blip r:embed="rId2"/>
          <a:stretch>
            <a:fillRect/>
          </a:stretch>
        </p:blipFill>
        <p:spPr>
          <a:xfrm>
            <a:off x="3000652" y="152927"/>
            <a:ext cx="6045453" cy="6401979"/>
          </a:xfrm>
          <a:prstGeom prst="rect">
            <a:avLst/>
          </a:prstGeom>
        </p:spPr>
      </p:pic>
    </p:spTree>
    <p:extLst>
      <p:ext uri="{BB962C8B-B14F-4D97-AF65-F5344CB8AC3E}">
        <p14:creationId xmlns:p14="http://schemas.microsoft.com/office/powerpoint/2010/main" val="326987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How does the trend look for the sample set,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14</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pic>
        <p:nvPicPr>
          <p:cNvPr id="4" name="Picture 3">
            <a:extLst>
              <a:ext uri="{FF2B5EF4-FFF2-40B4-BE49-F238E27FC236}">
                <a16:creationId xmlns:a16="http://schemas.microsoft.com/office/drawing/2014/main" id="{E4BFC702-2913-4747-82C4-FB0862491ECF}"/>
              </a:ext>
            </a:extLst>
          </p:cNvPr>
          <p:cNvPicPr>
            <a:picLocks noChangeAspect="1"/>
          </p:cNvPicPr>
          <p:nvPr/>
        </p:nvPicPr>
        <p:blipFill>
          <a:blip r:embed="rId2"/>
          <a:stretch>
            <a:fillRect/>
          </a:stretch>
        </p:blipFill>
        <p:spPr>
          <a:xfrm>
            <a:off x="446907" y="190142"/>
            <a:ext cx="7728308" cy="6258283"/>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pic>
        <p:nvPicPr>
          <p:cNvPr id="3" name="Picture 2">
            <a:extLst>
              <a:ext uri="{FF2B5EF4-FFF2-40B4-BE49-F238E27FC236}">
                <a16:creationId xmlns:a16="http://schemas.microsoft.com/office/drawing/2014/main" id="{461BC719-D3AD-4CB0-86A8-237EADFDE7A1}"/>
              </a:ext>
            </a:extLst>
          </p:cNvPr>
          <p:cNvPicPr>
            <a:picLocks noChangeAspect="1"/>
          </p:cNvPicPr>
          <p:nvPr/>
        </p:nvPicPr>
        <p:blipFill>
          <a:blip r:embed="rId2"/>
          <a:stretch>
            <a:fillRect/>
          </a:stretch>
        </p:blipFill>
        <p:spPr>
          <a:xfrm>
            <a:off x="152776" y="0"/>
            <a:ext cx="6762373" cy="6354630"/>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B9FF16EF-0A94-48A7-9C1E-5F5C3AC03F32}"/>
              </a:ext>
            </a:extLst>
          </p:cNvPr>
          <p:cNvPicPr>
            <a:picLocks noChangeAspect="1"/>
          </p:cNvPicPr>
          <p:nvPr/>
        </p:nvPicPr>
        <p:blipFill>
          <a:blip r:embed="rId2"/>
          <a:stretch>
            <a:fillRect/>
          </a:stretch>
        </p:blipFill>
        <p:spPr>
          <a:xfrm>
            <a:off x="1150805" y="0"/>
            <a:ext cx="9886950" cy="65912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765E0011-48E1-4B48-B974-6F3042592E0B}"/>
              </a:ext>
            </a:extLst>
          </p:cNvPr>
          <p:cNvPicPr>
            <a:picLocks noChangeAspect="1"/>
          </p:cNvPicPr>
          <p:nvPr/>
        </p:nvPicPr>
        <p:blipFill>
          <a:blip r:embed="rId2"/>
          <a:stretch>
            <a:fillRect/>
          </a:stretch>
        </p:blipFill>
        <p:spPr>
          <a:xfrm>
            <a:off x="1115894" y="0"/>
            <a:ext cx="9956771" cy="66378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19</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33913FB-8D39-4B9E-86DE-E049F523D852}"/>
              </a:ext>
            </a:extLst>
          </p:cNvPr>
          <p:cNvPicPr>
            <a:picLocks noChangeAspect="1"/>
          </p:cNvPicPr>
          <p:nvPr/>
        </p:nvPicPr>
        <p:blipFill>
          <a:blip r:embed="rId2"/>
          <a:stretch>
            <a:fillRect/>
          </a:stretch>
        </p:blipFill>
        <p:spPr>
          <a:xfrm>
            <a:off x="0" y="0"/>
            <a:ext cx="6916731" cy="3752850"/>
          </a:xfrm>
          <a:prstGeom prst="rect">
            <a:avLst/>
          </a:prstGeom>
        </p:spPr>
      </p:pic>
      <p:pic>
        <p:nvPicPr>
          <p:cNvPr id="7" name="Picture 6">
            <a:extLst>
              <a:ext uri="{FF2B5EF4-FFF2-40B4-BE49-F238E27FC236}">
                <a16:creationId xmlns:a16="http://schemas.microsoft.com/office/drawing/2014/main" id="{F4BEB47C-B7A2-4407-AC24-009F536DF443}"/>
              </a:ext>
            </a:extLst>
          </p:cNvPr>
          <p:cNvPicPr>
            <a:picLocks noChangeAspect="1"/>
          </p:cNvPicPr>
          <p:nvPr/>
        </p:nvPicPr>
        <p:blipFill>
          <a:blip r:embed="rId3"/>
          <a:stretch>
            <a:fillRect/>
          </a:stretch>
        </p:blipFill>
        <p:spPr>
          <a:xfrm>
            <a:off x="5097575" y="2914287"/>
            <a:ext cx="6637225" cy="36011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B8CBEED-8C3C-46B8-999C-5CD443A43A50}"/>
              </a:ext>
            </a:extLst>
          </p:cNvPr>
          <p:cNvPicPr>
            <a:picLocks noChangeAspect="1"/>
          </p:cNvPicPr>
          <p:nvPr/>
        </p:nvPicPr>
        <p:blipFill>
          <a:blip r:embed="rId2"/>
          <a:stretch>
            <a:fillRect/>
          </a:stretch>
        </p:blipFill>
        <p:spPr>
          <a:xfrm>
            <a:off x="6557521" y="85282"/>
            <a:ext cx="5631040" cy="5877361"/>
          </a:xfrm>
          <a:prstGeom prst="rect">
            <a:avLst/>
          </a:prstGeom>
        </p:spPr>
      </p:pic>
      <p:pic>
        <p:nvPicPr>
          <p:cNvPr id="6" name="Picture 5">
            <a:extLst>
              <a:ext uri="{FF2B5EF4-FFF2-40B4-BE49-F238E27FC236}">
                <a16:creationId xmlns:a16="http://schemas.microsoft.com/office/drawing/2014/main" id="{8E4428C3-5199-4773-B296-8B6AE34B5F10}"/>
              </a:ext>
            </a:extLst>
          </p:cNvPr>
          <p:cNvPicPr>
            <a:picLocks noChangeAspect="1"/>
          </p:cNvPicPr>
          <p:nvPr/>
        </p:nvPicPr>
        <p:blipFill>
          <a:blip r:embed="rId3"/>
          <a:stretch>
            <a:fillRect/>
          </a:stretch>
        </p:blipFill>
        <p:spPr>
          <a:xfrm>
            <a:off x="93307" y="85282"/>
            <a:ext cx="6464214" cy="6467477"/>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949251" y="370477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noProof="1"/>
              <a:t>Valence Trends positively on the presence of increased words/lyrics across all genres</a:t>
            </a:r>
          </a:p>
          <a:p>
            <a:r>
              <a:rPr lang="en-US" sz="1400" noProof="1"/>
              <a:t>Sample of Latin illustrates the presence of lyrics and the content of them attributes to positivity</a:t>
            </a:r>
          </a:p>
          <a:p>
            <a:r>
              <a:rPr lang="en-US" sz="1400" noProof="1"/>
              <a:t>Sample of Metal illustrates the presence of lyrics and the content of them attributes to negativity</a:t>
            </a:r>
          </a:p>
          <a:p>
            <a:r>
              <a:rPr lang="en-US" sz="1400" noProof="1"/>
              <a:t>Sample of Jazz illustrates the absence of lyrics resulting in a negativity</a:t>
            </a:r>
          </a:p>
          <a:p>
            <a:endParaRPr lang="en-US" sz="1400" noProof="1"/>
          </a:p>
          <a:p>
            <a:endParaRPr lang="en-US" noProof="1"/>
          </a:p>
        </p:txBody>
      </p:sp>
    </p:spTree>
    <p:extLst>
      <p:ext uri="{BB962C8B-B14F-4D97-AF65-F5344CB8AC3E}">
        <p14:creationId xmlns:p14="http://schemas.microsoft.com/office/powerpoint/2010/main" val="32707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0C7C2DBB-850C-4A2B-A660-A922449E16C8}"/>
              </a:ext>
            </a:extLst>
          </p:cNvPr>
          <p:cNvPicPr>
            <a:picLocks noChangeAspect="1"/>
          </p:cNvPicPr>
          <p:nvPr/>
        </p:nvPicPr>
        <p:blipFill>
          <a:blip r:embed="rId2"/>
          <a:stretch>
            <a:fillRect/>
          </a:stretch>
        </p:blipFill>
        <p:spPr>
          <a:xfrm>
            <a:off x="3356775" y="0"/>
            <a:ext cx="6330150" cy="6620523"/>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AF6C35F-7EFA-481C-AB1C-18857703009D}"/>
              </a:ext>
            </a:extLst>
          </p:cNvPr>
          <p:cNvPicPr>
            <a:picLocks noChangeAspect="1"/>
          </p:cNvPicPr>
          <p:nvPr/>
        </p:nvPicPr>
        <p:blipFill>
          <a:blip r:embed="rId2"/>
          <a:stretch>
            <a:fillRect/>
          </a:stretch>
        </p:blipFill>
        <p:spPr>
          <a:xfrm>
            <a:off x="3581400" y="40449"/>
            <a:ext cx="6219825" cy="6505138"/>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4A2A6B-B74A-4C59-88B0-8069F125D4E3}"/>
              </a:ext>
            </a:extLst>
          </p:cNvPr>
          <p:cNvPicPr>
            <a:picLocks noChangeAspect="1"/>
          </p:cNvPicPr>
          <p:nvPr/>
        </p:nvPicPr>
        <p:blipFill>
          <a:blip r:embed="rId2"/>
          <a:stretch>
            <a:fillRect/>
          </a:stretch>
        </p:blipFill>
        <p:spPr>
          <a:xfrm>
            <a:off x="3341964" y="0"/>
            <a:ext cx="6344961" cy="663601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A35C4DB-E8C8-4806-BE7D-22407A35B8F2}"/>
              </a:ext>
            </a:extLst>
          </p:cNvPr>
          <p:cNvPicPr>
            <a:picLocks noChangeAspect="1"/>
          </p:cNvPicPr>
          <p:nvPr/>
        </p:nvPicPr>
        <p:blipFill>
          <a:blip r:embed="rId2"/>
          <a:stretch>
            <a:fillRect/>
          </a:stretch>
        </p:blipFill>
        <p:spPr>
          <a:xfrm>
            <a:off x="2994871" y="67181"/>
            <a:ext cx="6282479" cy="657066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36000"/>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1659" y="616153"/>
            <a:ext cx="11079221" cy="5863609"/>
          </a:xfrm>
        </p:spPr>
        <p:txBody>
          <a:bodyPr/>
          <a:lstStyle/>
          <a:p>
            <a:r>
              <a:rPr lang="en-US" b="1" noProof="1"/>
              <a:t>Main takeaways</a:t>
            </a:r>
          </a:p>
          <a:p>
            <a:pPr lvl="1"/>
            <a:r>
              <a:rPr lang="en-US" b="1" noProof="1"/>
              <a:t>Key things that impact making it to a playlist and popularity. </a:t>
            </a:r>
          </a:p>
          <a:p>
            <a:pPr lvl="2"/>
            <a:r>
              <a:rPr lang="en-US" sz="1600" noProof="1"/>
              <a:t>Songs need to be in duration of 4 minutes or less</a:t>
            </a:r>
          </a:p>
          <a:p>
            <a:pPr lvl="2"/>
            <a:r>
              <a:rPr lang="en-US" sz="1600" noProof="1"/>
              <a:t>Ideally in a track position of 40 or less in a playlist </a:t>
            </a:r>
          </a:p>
          <a:p>
            <a:pPr lvl="2"/>
            <a:r>
              <a:rPr lang="en-US" sz="1600" noProof="1"/>
              <a:t>Great dancability: ideally .6 or higher</a:t>
            </a:r>
          </a:p>
          <a:p>
            <a:pPr lvl="2"/>
            <a:r>
              <a:rPr lang="en-US" sz="1600" noProof="1"/>
              <a:t>Right amount of speechiness: 0.1- 0.2</a:t>
            </a:r>
          </a:p>
          <a:p>
            <a:pPr lvl="2"/>
            <a:r>
              <a:rPr lang="en-US" sz="1600" noProof="1"/>
              <a:t>Valence must be ideally greater than 0.6 </a:t>
            </a:r>
          </a:p>
          <a:p>
            <a:pPr marL="536575" lvl="2" indent="0">
              <a:buNone/>
            </a:pPr>
            <a:endParaRPr lang="en-US" noProof="1"/>
          </a:p>
          <a:p>
            <a:r>
              <a:rPr lang="en-US" b="1" noProof="1"/>
              <a:t>Difficulties:</a:t>
            </a:r>
          </a:p>
          <a:p>
            <a:pPr lvl="1"/>
            <a:r>
              <a:rPr lang="en-US" noProof="1"/>
              <a:t>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050" name="Picture 2" descr="Image result for panda&quot;">
            <a:extLst>
              <a:ext uri="{FF2B5EF4-FFF2-40B4-BE49-F238E27FC236}">
                <a16:creationId xmlns:a16="http://schemas.microsoft.com/office/drawing/2014/main" id="{1D2B1147-4B8D-49A2-BD97-FF20C6B57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467" y="2590326"/>
            <a:ext cx="614362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9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endParaRPr lang="en-US" dirty="0"/>
          </a:p>
          <a:p>
            <a:pPr marL="606425" lvl="1" indent="-342900">
              <a:buFont typeface="+mj-lt"/>
              <a:buAutoNum type="arabicPeriod"/>
            </a:pPr>
            <a:r>
              <a:rPr lang="en-US" dirty="0"/>
              <a:t>How do various Audio Features of a Song - such as it's Danceability and Energy - influence it’s Popularity?</a:t>
            </a:r>
            <a:endParaRPr lang="en-US" noProof="1"/>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575752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487EACAD-DAE5-4391-9AC9-7693A254EBDA}"/>
              </a:ext>
            </a:extLst>
          </p:cNvPr>
          <p:cNvPicPr>
            <a:picLocks noChangeAspect="1"/>
          </p:cNvPicPr>
          <p:nvPr/>
        </p:nvPicPr>
        <p:blipFill>
          <a:blip r:embed="rId2"/>
          <a:stretch>
            <a:fillRect/>
          </a:stretch>
        </p:blipFill>
        <p:spPr>
          <a:xfrm>
            <a:off x="3356775" y="28702"/>
            <a:ext cx="6319271" cy="6609145"/>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C1F237BA-0CD4-4F35-9310-362C043CA010}"/>
              </a:ext>
            </a:extLst>
          </p:cNvPr>
          <p:cNvPicPr>
            <a:picLocks noChangeAspect="1"/>
          </p:cNvPicPr>
          <p:nvPr/>
        </p:nvPicPr>
        <p:blipFill>
          <a:blip r:embed="rId2"/>
          <a:stretch>
            <a:fillRect/>
          </a:stretch>
        </p:blipFill>
        <p:spPr>
          <a:xfrm>
            <a:off x="3491479" y="0"/>
            <a:ext cx="6347846" cy="6639031"/>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2F0A354-3302-46B4-8B55-33B693D2206D}"/>
              </a:ext>
            </a:extLst>
          </p:cNvPr>
          <p:cNvPicPr>
            <a:picLocks noChangeAspect="1"/>
          </p:cNvPicPr>
          <p:nvPr/>
        </p:nvPicPr>
        <p:blipFill>
          <a:blip r:embed="rId2"/>
          <a:stretch>
            <a:fillRect/>
          </a:stretch>
        </p:blipFill>
        <p:spPr>
          <a:xfrm>
            <a:off x="3394352" y="0"/>
            <a:ext cx="6321148" cy="6611108"/>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A46E6805-CA8A-4DA7-912C-7C5E7049C38E}"/>
              </a:ext>
            </a:extLst>
          </p:cNvPr>
          <p:cNvPicPr>
            <a:picLocks noChangeAspect="1"/>
          </p:cNvPicPr>
          <p:nvPr/>
        </p:nvPicPr>
        <p:blipFill>
          <a:blip r:embed="rId2"/>
          <a:stretch>
            <a:fillRect/>
          </a:stretch>
        </p:blipFill>
        <p:spPr>
          <a:xfrm>
            <a:off x="3424804" y="0"/>
            <a:ext cx="6290696" cy="6579259"/>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2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82401" y="3652936"/>
            <a:ext cx="3684814" cy="2520530"/>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1" name="Rounded Rectangle 10">
            <a:extLst>
              <a:ext uri="{FF2B5EF4-FFF2-40B4-BE49-F238E27FC236}">
                <a16:creationId xmlns:a16="http://schemas.microsoft.com/office/drawing/2014/main" id="{7E938259-0DB2-4249-A32C-5C600C441707}"/>
              </a:ext>
            </a:extLst>
          </p:cNvPr>
          <p:cNvSpPr/>
          <p:nvPr/>
        </p:nvSpPr>
        <p:spPr>
          <a:xfrm>
            <a:off x="5308626" y="51484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4428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308626" y="360650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308626" y="566258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sp>
        <p:nvSpPr>
          <p:cNvPr id="12" name="Rounded Rectangle 11">
            <a:extLst>
              <a:ext uri="{FF2B5EF4-FFF2-40B4-BE49-F238E27FC236}">
                <a16:creationId xmlns:a16="http://schemas.microsoft.com/office/drawing/2014/main" id="{77F84219-8F57-084E-8E28-37C4BB896F46}"/>
              </a:ext>
            </a:extLst>
          </p:cNvPr>
          <p:cNvSpPr/>
          <p:nvPr/>
        </p:nvSpPr>
        <p:spPr>
          <a:xfrm>
            <a:off x="5308626" y="412030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60 Playlists</a:t>
            </a:r>
          </a:p>
        </p:txBody>
      </p:sp>
      <p:sp>
        <p:nvSpPr>
          <p:cNvPr id="16" name="Rounded Rectangle 15">
            <a:extLst>
              <a:ext uri="{FF2B5EF4-FFF2-40B4-BE49-F238E27FC236}">
                <a16:creationId xmlns:a16="http://schemas.microsoft.com/office/drawing/2014/main" id="{3207F8CA-1F04-1A4A-BB5B-2D4C891F07BB}"/>
              </a:ext>
            </a:extLst>
          </p:cNvPr>
          <p:cNvSpPr/>
          <p:nvPr/>
        </p:nvSpPr>
        <p:spPr>
          <a:xfrm>
            <a:off x="5308626" y="4634397"/>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3252 Unique Artists</a:t>
            </a:r>
          </a:p>
        </p:txBody>
      </p:sp>
      <p:pic>
        <p:nvPicPr>
          <p:cNvPr id="5" name="Picture 4">
            <a:extLst>
              <a:ext uri="{FF2B5EF4-FFF2-40B4-BE49-F238E27FC236}">
                <a16:creationId xmlns:a16="http://schemas.microsoft.com/office/drawing/2014/main" id="{867DA0AC-1EBB-9240-B9DE-C8CCE1333F39}"/>
              </a:ext>
            </a:extLst>
          </p:cNvPr>
          <p:cNvPicPr>
            <a:picLocks noChangeAspect="1"/>
          </p:cNvPicPr>
          <p:nvPr/>
        </p:nvPicPr>
        <p:blipFill>
          <a:blip r:embed="rId2"/>
          <a:stretch>
            <a:fillRect/>
          </a:stretch>
        </p:blipFill>
        <p:spPr>
          <a:xfrm>
            <a:off x="7409152" y="3645295"/>
            <a:ext cx="4100447" cy="2733631"/>
          </a:xfrm>
          <a:prstGeom prst="rect">
            <a:avLst/>
          </a:prstGeom>
        </p:spPr>
      </p:pic>
      <p:pic>
        <p:nvPicPr>
          <p:cNvPr id="17" name="Picture 16">
            <a:extLst>
              <a:ext uri="{FF2B5EF4-FFF2-40B4-BE49-F238E27FC236}">
                <a16:creationId xmlns:a16="http://schemas.microsoft.com/office/drawing/2014/main" id="{A8C20424-F759-3749-8955-E69ABDBBFD84}"/>
              </a:ext>
            </a:extLst>
          </p:cNvPr>
          <p:cNvPicPr>
            <a:picLocks noChangeAspect="1"/>
          </p:cNvPicPr>
          <p:nvPr/>
        </p:nvPicPr>
        <p:blipFill>
          <a:blip r:embed="rId3"/>
          <a:stretch>
            <a:fillRect/>
          </a:stretch>
        </p:blipFill>
        <p:spPr>
          <a:xfrm>
            <a:off x="357680" y="667074"/>
            <a:ext cx="4334256" cy="2793600"/>
          </a:xfrm>
          <a:prstGeom prst="rect">
            <a:avLst/>
          </a:prstGeom>
        </p:spPr>
      </p:pic>
      <p:pic>
        <p:nvPicPr>
          <p:cNvPr id="19" name="Picture 18">
            <a:extLst>
              <a:ext uri="{FF2B5EF4-FFF2-40B4-BE49-F238E27FC236}">
                <a16:creationId xmlns:a16="http://schemas.microsoft.com/office/drawing/2014/main" id="{A8201F90-A014-7C4F-8E14-D589937EA024}"/>
              </a:ext>
            </a:extLst>
          </p:cNvPr>
          <p:cNvPicPr>
            <a:picLocks noChangeAspect="1"/>
          </p:cNvPicPr>
          <p:nvPr/>
        </p:nvPicPr>
        <p:blipFill>
          <a:blip r:embed="rId4"/>
          <a:stretch>
            <a:fillRect/>
          </a:stretch>
        </p:blipFill>
        <p:spPr>
          <a:xfrm>
            <a:off x="6799098" y="668291"/>
            <a:ext cx="4338102" cy="278415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57680" y="941795"/>
            <a:ext cx="11473200" cy="5598000"/>
          </a:xfrm>
        </p:spPr>
        <p:txBody>
          <a:bodyPr/>
          <a:lstStyle/>
          <a:p>
            <a:r>
              <a:rPr lang="en-US" b="1" dirty="0"/>
              <a:t>Instrumentalness</a:t>
            </a:r>
            <a:r>
              <a:rPr lang="en-US" dirty="0"/>
              <a:t>: This value represents the amount of vocals in the song. The closer it is to 1.0, the more instrumental the song is.</a:t>
            </a:r>
          </a:p>
          <a:p>
            <a:r>
              <a:rPr lang="en-US" b="1" dirty="0"/>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a:t>Speechiness</a:t>
            </a:r>
            <a:r>
              <a:rPr lang="en-US" dirty="0"/>
              <a:t>: “Speechiness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8389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024894" y="5849030"/>
            <a:ext cx="6138770" cy="677935"/>
          </a:xfrm>
        </p:spPr>
        <p:txBody>
          <a:bodyPr/>
          <a:lstStyle/>
          <a:p>
            <a:pPr lvl="1"/>
            <a:r>
              <a:rPr lang="en-US" sz="1800" noProof="1"/>
              <a:t>Hip Hop vs Folk &amp; Acoustic resulted in p-value of </a:t>
            </a:r>
            <a:r>
              <a:rPr lang="en-US" sz="1800" b="1" noProof="1"/>
              <a:t>7.4238e-77</a:t>
            </a:r>
          </a:p>
          <a:p>
            <a:pPr lvl="1"/>
            <a:r>
              <a:rPr lang="en-US" sz="1800" noProof="1"/>
              <a:t>Jazz vs Latin resulted in p-value of </a:t>
            </a:r>
            <a:r>
              <a:rPr lang="en-US" sz="1800" b="1" noProof="1"/>
              <a:t>3.6588e-62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146499" y="2381700"/>
            <a:ext cx="1666324" cy="646331"/>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dirty="0">
                <a:solidFill>
                  <a:schemeClr val="tx1">
                    <a:lumMod val="75000"/>
                    <a:lumOff val="25000"/>
                  </a:schemeClr>
                </a:solidFill>
                <a:latin typeface="+mj-lt"/>
                <a:ea typeface="+mj-ea"/>
                <a:cs typeface="+mj-cs"/>
              </a:rPr>
              <a:t>1.5301</a:t>
            </a:r>
            <a:r>
              <a:rPr lang="en-US" dirty="0">
                <a:latin typeface="+mj-lt"/>
              </a:rPr>
              <a:t>e-250</a:t>
            </a:r>
          </a:p>
        </p:txBody>
      </p:sp>
      <p:pic>
        <p:nvPicPr>
          <p:cNvPr id="5" name="Picture 4">
            <a:extLst>
              <a:ext uri="{FF2B5EF4-FFF2-40B4-BE49-F238E27FC236}">
                <a16:creationId xmlns:a16="http://schemas.microsoft.com/office/drawing/2014/main" id="{E6C185AA-B260-4A52-BE77-F1960C856D0F}"/>
              </a:ext>
            </a:extLst>
          </p:cNvPr>
          <p:cNvPicPr>
            <a:picLocks noChangeAspect="1"/>
          </p:cNvPicPr>
          <p:nvPr/>
        </p:nvPicPr>
        <p:blipFill>
          <a:blip r:embed="rId2"/>
          <a:stretch>
            <a:fillRect/>
          </a:stretch>
        </p:blipFill>
        <p:spPr>
          <a:xfrm>
            <a:off x="1356851" y="640322"/>
            <a:ext cx="9478297" cy="511118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2210</Words>
  <Application>Microsoft Office PowerPoint</Application>
  <PresentationFormat>Widescreen</PresentationFormat>
  <Paragraphs>210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Audio Features Overview</vt:lpstr>
      <vt:lpstr>Questions</vt:lpstr>
      <vt:lpstr>Question 1</vt:lpstr>
      <vt:lpstr>ANOVA Box plot</vt:lpstr>
      <vt:lpstr>Question 2</vt:lpstr>
      <vt:lpstr>PowerPoint Presentation</vt:lpstr>
      <vt:lpstr>PowerPoint Presentation</vt:lpstr>
      <vt:lpstr>PowerPoint Presentation</vt:lpstr>
      <vt:lpstr>Question 4</vt:lpstr>
      <vt:lpstr>PowerPoint Presentation</vt:lpstr>
      <vt:lpstr>PowerPoint Presentation</vt:lpstr>
      <vt:lpstr>PowerPoint Presentation</vt:lpstr>
      <vt:lpstr>PowerPoint Presentation</vt:lpstr>
      <vt:lpstr>Question 3</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2020-02-04T22:28:42Z</dcterms:modified>
</cp:coreProperties>
</file>